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69" r:id="rId4"/>
    <p:sldId id="270" r:id="rId5"/>
    <p:sldId id="279" r:id="rId6"/>
    <p:sldId id="278" r:id="rId7"/>
    <p:sldId id="271" r:id="rId8"/>
    <p:sldId id="272" r:id="rId9"/>
    <p:sldId id="274" r:id="rId10"/>
    <p:sldId id="273" r:id="rId11"/>
    <p:sldId id="275" r:id="rId12"/>
    <p:sldId id="277" r:id="rId13"/>
    <p:sldId id="276" r:id="rId14"/>
  </p:sldIdLst>
  <p:sldSz cx="9144000" cy="5143500" type="screen16x9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4" autoAdjust="0"/>
    <p:restoredTop sz="94660"/>
  </p:normalViewPr>
  <p:slideViewPr>
    <p:cSldViewPr showGuides="1">
      <p:cViewPr varScale="1">
        <p:scale>
          <a:sx n="142" d="100"/>
          <a:sy n="142" d="100"/>
        </p:scale>
        <p:origin x="97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122238" y="882650"/>
            <a:ext cx="7737476" cy="435292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49350" y="5514073"/>
            <a:ext cx="5994443" cy="52236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51822" cy="5800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41321" y="0"/>
            <a:ext cx="3251822" cy="5800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1028538"/>
            <a:ext cx="3251822" cy="58005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41321" y="11028538"/>
            <a:ext cx="3251822" cy="58005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3F2231E-C071-4C75-8A0E-FBFAE589B6EF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2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7783" cy="446731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sz="2000" b="0" strike="noStrike" spc="-1" dirty="0">
              <a:latin typeface="Arial"/>
            </a:endParaRPr>
          </a:p>
        </p:txBody>
      </p:sp>
      <p:sp>
        <p:nvSpPr>
          <p:cNvPr id="147" name="Номер слайда 3"/>
          <p:cNvSpPr txBox="1"/>
          <p:nvPr/>
        </p:nvSpPr>
        <p:spPr>
          <a:xfrm>
            <a:off x="3850589" y="9430250"/>
            <a:ext cx="2945302" cy="4960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0F40836-9993-45AE-B34C-E3CFE120AF39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436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7783" cy="446731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sz="2000" b="0" strike="noStrike" spc="-1" dirty="0">
              <a:latin typeface="Arial"/>
            </a:endParaRPr>
          </a:p>
        </p:txBody>
      </p:sp>
      <p:sp>
        <p:nvSpPr>
          <p:cNvPr id="147" name="Номер слайда 3"/>
          <p:cNvSpPr txBox="1"/>
          <p:nvPr/>
        </p:nvSpPr>
        <p:spPr>
          <a:xfrm>
            <a:off x="3850589" y="9430250"/>
            <a:ext cx="2945302" cy="4960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0F40836-9993-45AE-B34C-E3CFE120AF39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259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79768" y="4715907"/>
            <a:ext cx="5437783" cy="446731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ru-RU" sz="2000" b="0" strike="noStrike" spc="-1" dirty="0">
              <a:latin typeface="Arial"/>
            </a:endParaRPr>
          </a:p>
        </p:txBody>
      </p:sp>
      <p:sp>
        <p:nvSpPr>
          <p:cNvPr id="147" name="Номер слайда 3"/>
          <p:cNvSpPr txBox="1"/>
          <p:nvPr/>
        </p:nvSpPr>
        <p:spPr>
          <a:xfrm>
            <a:off x="3850589" y="9430250"/>
            <a:ext cx="2945302" cy="4960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0F40836-9993-45AE-B34C-E3CFE120AF39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09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4186440" cy="1235160"/>
          </a:xfrm>
          <a:prstGeom prst="rect">
            <a:avLst/>
          </a:prstGeom>
        </p:spPr>
        <p:txBody>
          <a:bodyPr lIns="0" tIns="0" rIns="0" bIns="0">
            <a:normAutofit fontScale="70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73440"/>
            <a:ext cx="4186440" cy="1235160"/>
          </a:xfrm>
          <a:prstGeom prst="rect">
            <a:avLst/>
          </a:prstGeom>
        </p:spPr>
        <p:txBody>
          <a:bodyPr lIns="0" tIns="0" rIns="0" bIns="0">
            <a:normAutofit fontScale="70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260244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872720" y="142056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288600" y="142056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7344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1872720" y="277344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3288600" y="277344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420560"/>
            <a:ext cx="4186440" cy="25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4186440" cy="25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420560"/>
            <a:ext cx="4186440" cy="2589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60244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73440"/>
            <a:ext cx="4186440" cy="1235160"/>
          </a:xfrm>
          <a:prstGeom prst="rect">
            <a:avLst/>
          </a:prstGeom>
        </p:spPr>
        <p:txBody>
          <a:bodyPr lIns="0" tIns="0" rIns="0" bIns="0">
            <a:normAutofit fontScale="70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4186440" cy="1235160"/>
          </a:xfrm>
          <a:prstGeom prst="rect">
            <a:avLst/>
          </a:prstGeom>
        </p:spPr>
        <p:txBody>
          <a:bodyPr lIns="0" tIns="0" rIns="0" bIns="0">
            <a:normAutofit fontScale="70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73440"/>
            <a:ext cx="4186440" cy="1235160"/>
          </a:xfrm>
          <a:prstGeom prst="rect">
            <a:avLst/>
          </a:prstGeom>
        </p:spPr>
        <p:txBody>
          <a:bodyPr lIns="0" tIns="0" rIns="0" bIns="0">
            <a:normAutofit fontScale="70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260244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872720" y="142056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3288600" y="142056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277344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1872720" y="277344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3288600" y="2773440"/>
            <a:ext cx="1347840" cy="1235160"/>
          </a:xfrm>
          <a:prstGeom prst="rect">
            <a:avLst/>
          </a:prstGeom>
        </p:spPr>
        <p:txBody>
          <a:bodyPr lIns="0" tIns="0" rIns="0" bIns="0">
            <a:normAutofit fontScale="7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4186440" cy="2589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397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2589480"/>
          </a:xfrm>
          <a:prstGeom prst="rect">
            <a:avLst/>
          </a:prstGeom>
        </p:spPr>
        <p:txBody>
          <a:bodyPr lIns="0" tIns="0" rIns="0" bIns="0">
            <a:normAutofit fontScale="61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602440" y="277344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602440" y="1420560"/>
            <a:ext cx="2042640" cy="1235160"/>
          </a:xfrm>
          <a:prstGeom prst="rect">
            <a:avLst/>
          </a:prstGeom>
        </p:spPr>
        <p:txBody>
          <a:bodyPr lIns="0" tIns="0" rIns="0" bIns="0">
            <a:normAutofit fontScale="19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73440"/>
            <a:ext cx="4186440" cy="1235160"/>
          </a:xfrm>
          <a:prstGeom prst="rect">
            <a:avLst/>
          </a:prstGeom>
        </p:spPr>
        <p:txBody>
          <a:bodyPr lIns="0" tIns="0" rIns="0" bIns="0">
            <a:normAutofit fontScale="70000"/>
          </a:bodyPr>
          <a:lstStyle/>
          <a:p>
            <a:endParaRPr lang="ru-RU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480960" y="1777680"/>
            <a:ext cx="4594680" cy="143928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25000"/>
              </a:lnSpc>
              <a:tabLst>
                <a:tab pos="0" algn="l"/>
              </a:tabLst>
            </a:pPr>
            <a:r>
              <a:rPr lang="ru-RU" sz="2700" b="1" strike="noStrike" spc="-1">
                <a:solidFill>
                  <a:srgbClr val="404040"/>
                </a:solidFill>
                <a:latin typeface="Arial"/>
              </a:rPr>
              <a:t>Тема </a:t>
            </a:r>
            <a:br/>
            <a:r>
              <a:rPr lang="ru-RU" sz="2700" b="1" strike="noStrike" spc="-1">
                <a:solidFill>
                  <a:srgbClr val="404040"/>
                </a:solidFill>
                <a:latin typeface="Arial"/>
              </a:rPr>
              <a:t>презентации</a:t>
            </a:r>
            <a:endParaRPr lang="ru-RU" sz="2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68360" y="3778200"/>
            <a:ext cx="5903640" cy="359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ru-RU" sz="1400" b="0" strike="noStrike" spc="-1">
                <a:solidFill>
                  <a:srgbClr val="404040"/>
                </a:solidFill>
                <a:latin typeface="Arial"/>
              </a:rPr>
              <a:t>Наименование мероприятия / название площадки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68360" y="4195080"/>
            <a:ext cx="5903640" cy="750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ru-RU" sz="1400" b="1" strike="noStrike" spc="-1">
                <a:solidFill>
                  <a:srgbClr val="404040"/>
                </a:solidFill>
                <a:latin typeface="Arial"/>
              </a:rPr>
              <a:t>Фамилия Имя Отчество</a:t>
            </a:r>
            <a:br/>
            <a:r>
              <a:rPr lang="ru-RU" sz="1400" b="1" strike="noStrike" spc="-1">
                <a:solidFill>
                  <a:srgbClr val="404040"/>
                </a:solidFill>
                <a:latin typeface="Arial"/>
              </a:rPr>
              <a:t>Должность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300" b="1" strike="noStrike" spc="-1">
                <a:solidFill>
                  <a:srgbClr val="404040"/>
                </a:solidFill>
                <a:latin typeface="Arial"/>
              </a:rPr>
              <a:t>Заголовок</a:t>
            </a:r>
            <a:endParaRPr lang="ru-RU" sz="2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420560"/>
            <a:ext cx="4186440" cy="25894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</a:rPr>
              <a:t>Образец текста</a:t>
            </a:r>
          </a:p>
          <a:p>
            <a:pPr marL="353880" lvl="1" indent="-30924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</a:rPr>
              <a:t>Второй уровень</a:t>
            </a:r>
          </a:p>
          <a:p>
            <a:pPr marL="628560" lvl="2" indent="-2473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</a:rPr>
              <a:t>Третий уровень</a:t>
            </a:r>
          </a:p>
          <a:p>
            <a:pPr marL="896760" lvl="3" indent="-2473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</a:rPr>
              <a:t>Четвертый уровень</a:t>
            </a:r>
          </a:p>
          <a:p>
            <a:pPr marL="1166760" lvl="4" indent="-24732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Font typeface="Arial"/>
              <a:buChar char="»"/>
              <a:tabLst>
                <a:tab pos="0" algn="l"/>
              </a:tabLst>
            </a:pPr>
            <a:r>
              <a:rPr lang="ru-RU" sz="1200" b="0" strike="noStrike" spc="-1">
                <a:solidFill>
                  <a:srgbClr val="000000"/>
                </a:solidFill>
                <a:latin typeface="Arial"/>
              </a:rPr>
              <a:t>Пятый уровень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7477200" y="4670640"/>
            <a:ext cx="1450080" cy="273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1301F3D-7EA9-40D1-9F56-60A084B8E7DD}" type="slidenum">
              <a:rPr lang="ru-RU" sz="7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ru-RU" sz="700" b="0" strike="noStrike" spc="-1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5760" y="4620960"/>
            <a:ext cx="5327640" cy="2152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139"/>
              </a:spcBef>
              <a:tabLst>
                <a:tab pos="0" algn="l"/>
              </a:tabLst>
            </a:pPr>
            <a:r>
              <a:rPr lang="ru-RU" sz="700" b="0" strike="noStrike" spc="-1">
                <a:solidFill>
                  <a:srgbClr val="000000"/>
                </a:solidFill>
                <a:latin typeface="Arial"/>
              </a:rPr>
              <a:t>Место для указания источников и сносок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172.16.180.76\&#1086;&#1073;&#1097;&#1072;&#1103;\&#1051;&#1080;&#1095;&#1085;&#1099;&#1081;%20&#1082;&#1072;&#1073;&#1080;&#1085;&#1077;&#1090;\OrgChart\1\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\\172.16.180.76\&#1086;&#1073;&#1097;&#1072;&#1103;\&#1051;&#1080;&#1095;&#1085;&#1099;&#1081;%20&#1082;&#1072;&#1073;&#1080;&#1085;&#1077;&#1090;\OrgChart\2\index2.html" TargetMode="External"/><Relationship Id="rId5" Type="http://schemas.openxmlformats.org/officeDocument/2006/relationships/hyperlink" Target="file:///\\172.16.180.76\&#1086;&#1073;&#1097;&#1072;&#1103;\&#1051;&#1080;&#1095;&#1085;&#1099;&#1081;%20&#1082;&#1072;&#1073;&#1080;&#1085;&#1077;&#1090;\OrgChart\2\index.html" TargetMode="External"/><Relationship Id="rId4" Type="http://schemas.openxmlformats.org/officeDocument/2006/relationships/hyperlink" Target="file:///\\172.16.180.76\&#1086;&#1073;&#1097;&#1072;&#1103;\&#1051;&#1080;&#1095;&#1085;&#1099;&#1081;%20&#1082;&#1072;&#1073;&#1080;&#1085;&#1077;&#1090;\OrgChart\1\index2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екст 1"/>
          <p:cNvSpPr txBox="1"/>
          <p:nvPr/>
        </p:nvSpPr>
        <p:spPr>
          <a:xfrm>
            <a:off x="468360" y="1779662"/>
            <a:ext cx="7979040" cy="1439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25000"/>
              </a:lnSpc>
              <a:tabLst>
                <a:tab pos="0" algn="l"/>
              </a:tabLst>
            </a:pPr>
            <a:r>
              <a:rPr lang="ru-RU" sz="2000" b="1" spc="-1" dirty="0">
                <a:solidFill>
                  <a:srgbClr val="404040"/>
                </a:solidFill>
              </a:rPr>
              <a:t>Модуль Карьера и преемственность.</a:t>
            </a:r>
            <a:endParaRPr lang="en-US" sz="2000" b="1" spc="-1" dirty="0">
              <a:solidFill>
                <a:srgbClr val="404040"/>
              </a:solidFill>
            </a:endParaRPr>
          </a:p>
          <a:p>
            <a:pPr>
              <a:lnSpc>
                <a:spcPct val="125000"/>
              </a:lnSpc>
              <a:tabLst>
                <a:tab pos="0" algn="l"/>
              </a:tabLst>
            </a:pPr>
            <a:r>
              <a:rPr lang="ru-RU" sz="2000" b="1" spc="-1" dirty="0">
                <a:solidFill>
                  <a:srgbClr val="404040"/>
                </a:solidFill>
              </a:rPr>
              <a:t>Предложения по реализации</a:t>
            </a:r>
            <a:endParaRPr lang="ru-RU" sz="2000" spc="-1" dirty="0">
              <a:solidFill>
                <a:srgbClr val="000000"/>
              </a:solidFill>
            </a:endParaRPr>
          </a:p>
        </p:txBody>
      </p:sp>
      <p:sp>
        <p:nvSpPr>
          <p:cNvPr id="87" name="Текст 3"/>
          <p:cNvSpPr txBox="1"/>
          <p:nvPr/>
        </p:nvSpPr>
        <p:spPr>
          <a:xfrm>
            <a:off x="468360" y="4195080"/>
            <a:ext cx="5903640" cy="750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ru-RU" sz="1400" b="1" strike="noStrike" spc="-1" dirty="0">
                <a:solidFill>
                  <a:srgbClr val="404040"/>
                </a:solidFill>
                <a:latin typeface="Arial"/>
              </a:rPr>
              <a:t>24.03.2023</a:t>
            </a:r>
          </a:p>
          <a:p>
            <a:pPr>
              <a:lnSpc>
                <a:spcPct val="100000"/>
              </a:lnSpc>
              <a:spcBef>
                <a:spcPts val="281"/>
              </a:spcBef>
              <a:tabLst>
                <a:tab pos="0" algn="l"/>
              </a:tabLst>
            </a:pPr>
            <a:r>
              <a:rPr lang="ru-RU" sz="1400" b="1" spc="-1" dirty="0">
                <a:solidFill>
                  <a:srgbClr val="404040"/>
                </a:solidFill>
                <a:latin typeface="Arial"/>
              </a:rPr>
              <a:t>Докладчик</a:t>
            </a:r>
            <a:r>
              <a:rPr lang="en-US" sz="1400" b="1" spc="-1" dirty="0">
                <a:solidFill>
                  <a:srgbClr val="404040"/>
                </a:solidFill>
                <a:latin typeface="Arial"/>
              </a:rPr>
              <a:t>: </a:t>
            </a:r>
            <a:r>
              <a:rPr lang="ru-RU" sz="1400" b="1" spc="-1" dirty="0">
                <a:solidFill>
                  <a:srgbClr val="404040"/>
                </a:solidFill>
                <a:latin typeface="Arial"/>
              </a:rPr>
              <a:t>Подвалов В.А.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JS: </a:t>
            </a:r>
            <a:r>
              <a:rPr lang="en-US" dirty="0" err="1"/>
              <a:t>OrgChart</a:t>
            </a:r>
            <a:r>
              <a:rPr lang="en-US" dirty="0"/>
              <a:t> </a:t>
            </a:r>
            <a:r>
              <a:rPr lang="ru-RU" dirty="0"/>
              <a:t>(Примеры построения графиков)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D3E7AF-2C25-4E3C-9444-71CA769E5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190625"/>
            <a:ext cx="72866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JS: D3-Org-Chart </a:t>
            </a:r>
            <a:r>
              <a:rPr lang="ru-RU" dirty="0"/>
              <a:t>(Примеры построения графиков)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B965A9-4019-4FFC-8EC1-9B368AC8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2" y="1062719"/>
            <a:ext cx="7478344" cy="39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JS: </a:t>
            </a:r>
            <a:r>
              <a:rPr lang="en-US" dirty="0" err="1"/>
              <a:t>yFile</a:t>
            </a:r>
            <a:r>
              <a:rPr lang="en-US" dirty="0"/>
              <a:t> for HTML </a:t>
            </a:r>
            <a:r>
              <a:rPr lang="ru-RU" dirty="0"/>
              <a:t>(Примеры построения графиков)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8698DF-FC18-47B7-B589-0D8C1A46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68" y="866727"/>
            <a:ext cx="7308304" cy="40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8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Номер слайда 3"/>
          <p:cNvSpPr txBox="1"/>
          <p:nvPr/>
        </p:nvSpPr>
        <p:spPr>
          <a:xfrm>
            <a:off x="7477200" y="4742640"/>
            <a:ext cx="1450080" cy="27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>
            <a:defPPr>
              <a:defRPr lang="ru-RU"/>
            </a:defPPr>
            <a:lvl1pPr algn="r">
              <a:lnSpc>
                <a:spcPct val="100000"/>
              </a:lnSpc>
              <a:defRPr sz="1200" b="1" strike="noStrike" spc="-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4ECDAFFC-1A23-43DC-AF9C-EBDB933129DF}" type="slidenum">
              <a:rPr lang="ru-RU"/>
              <a:pPr/>
              <a:t>2</a:t>
            </a:fld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79512" y="123478"/>
            <a:ext cx="8229240" cy="49676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Задачи проекта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0" y="620238"/>
            <a:ext cx="7452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2">
            <a:extLst>
              <a:ext uri="{FF2B5EF4-FFF2-40B4-BE49-F238E27FC236}">
                <a16:creationId xmlns:a16="http://schemas.microsoft.com/office/drawing/2014/main" id="{F21CB775-C6A6-D647-8493-BE700269761E}"/>
              </a:ext>
            </a:extLst>
          </p:cNvPr>
          <p:cNvSpPr/>
          <p:nvPr/>
        </p:nvSpPr>
        <p:spPr>
          <a:xfrm>
            <a:off x="0" y="768558"/>
            <a:ext cx="9144000" cy="288048"/>
          </a:xfrm>
          <a:prstGeom prst="rect">
            <a:avLst/>
          </a:prstGeom>
          <a:solidFill>
            <a:srgbClr val="6EACDE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731737E9-5ACB-4446-A9B9-4EE8ACA73659}"/>
              </a:ext>
            </a:extLst>
          </p:cNvPr>
          <p:cNvSpPr txBox="1"/>
          <p:nvPr/>
        </p:nvSpPr>
        <p:spPr>
          <a:xfrm>
            <a:off x="762126" y="1292320"/>
            <a:ext cx="216471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ПЕРИМЕТР</a:t>
            </a:r>
            <a:r>
              <a:rPr sz="1200" b="1" spc="-5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2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EA8E6B2D-2CED-1544-BB3E-7FCEC99017AB}"/>
              </a:ext>
            </a:extLst>
          </p:cNvPr>
          <p:cNvSpPr txBox="1"/>
          <p:nvPr/>
        </p:nvSpPr>
        <p:spPr>
          <a:xfrm>
            <a:off x="1660209" y="1558837"/>
            <a:ext cx="940435" cy="5802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2400" b="1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</a:t>
            </a:r>
            <a:r>
              <a:rPr sz="1200" spc="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1200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приятия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7A839027-353B-CF41-836D-E82D02271BCC}"/>
              </a:ext>
            </a:extLst>
          </p:cNvPr>
          <p:cNvSpPr txBox="1"/>
          <p:nvPr/>
        </p:nvSpPr>
        <p:spPr>
          <a:xfrm>
            <a:off x="1592325" y="803622"/>
            <a:ext cx="5529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0385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</a:t>
            </a:r>
            <a:r>
              <a:rPr sz="1200" b="1" spc="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</a:t>
            </a:r>
            <a:r>
              <a:rPr sz="1200" b="1" spc="6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ru-RU" sz="1200" b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(MVP)</a:t>
            </a:r>
            <a:r>
              <a:rPr lang="ru-RU" sz="1200" b="1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315FCE71-3B85-3849-873A-0FE33D83AD5E}"/>
              </a:ext>
            </a:extLst>
          </p:cNvPr>
          <p:cNvSpPr/>
          <p:nvPr/>
        </p:nvSpPr>
        <p:spPr>
          <a:xfrm>
            <a:off x="3347846" y="1335106"/>
            <a:ext cx="5400867" cy="1348206"/>
          </a:xfrm>
          <a:custGeom>
            <a:avLst/>
            <a:gdLst/>
            <a:ahLst/>
            <a:cxnLst/>
            <a:rect l="l" t="t" r="r" b="b"/>
            <a:pathLst>
              <a:path w="5554980" h="1683385">
                <a:moveTo>
                  <a:pt x="0" y="166497"/>
                </a:moveTo>
                <a:lnTo>
                  <a:pt x="5948" y="122237"/>
                </a:lnTo>
                <a:lnTo>
                  <a:pt x="22737" y="82465"/>
                </a:lnTo>
                <a:lnTo>
                  <a:pt x="48783" y="48768"/>
                </a:lnTo>
                <a:lnTo>
                  <a:pt x="82502" y="22733"/>
                </a:lnTo>
                <a:lnTo>
                  <a:pt x="122310" y="5947"/>
                </a:lnTo>
                <a:lnTo>
                  <a:pt x="166624" y="0"/>
                </a:lnTo>
                <a:lnTo>
                  <a:pt x="5388102" y="0"/>
                </a:lnTo>
                <a:lnTo>
                  <a:pt x="5432415" y="5947"/>
                </a:lnTo>
                <a:lnTo>
                  <a:pt x="5472223" y="22733"/>
                </a:lnTo>
                <a:lnTo>
                  <a:pt x="5505942" y="48768"/>
                </a:lnTo>
                <a:lnTo>
                  <a:pt x="5531988" y="82465"/>
                </a:lnTo>
                <a:lnTo>
                  <a:pt x="5548777" y="122237"/>
                </a:lnTo>
                <a:lnTo>
                  <a:pt x="5554726" y="166497"/>
                </a:lnTo>
                <a:lnTo>
                  <a:pt x="5554726" y="1516507"/>
                </a:lnTo>
                <a:lnTo>
                  <a:pt x="5548777" y="1560820"/>
                </a:lnTo>
                <a:lnTo>
                  <a:pt x="5531988" y="1600628"/>
                </a:lnTo>
                <a:lnTo>
                  <a:pt x="5505942" y="1634347"/>
                </a:lnTo>
                <a:lnTo>
                  <a:pt x="5472223" y="1660393"/>
                </a:lnTo>
                <a:lnTo>
                  <a:pt x="5432415" y="1677182"/>
                </a:lnTo>
                <a:lnTo>
                  <a:pt x="5388102" y="1683131"/>
                </a:lnTo>
                <a:lnTo>
                  <a:pt x="166624" y="1683131"/>
                </a:lnTo>
                <a:lnTo>
                  <a:pt x="122310" y="1677182"/>
                </a:lnTo>
                <a:lnTo>
                  <a:pt x="82502" y="1660393"/>
                </a:lnTo>
                <a:lnTo>
                  <a:pt x="48783" y="1634347"/>
                </a:lnTo>
                <a:lnTo>
                  <a:pt x="22737" y="1600628"/>
                </a:lnTo>
                <a:lnTo>
                  <a:pt x="5948" y="1560820"/>
                </a:lnTo>
                <a:lnTo>
                  <a:pt x="0" y="1516507"/>
                </a:lnTo>
                <a:lnTo>
                  <a:pt x="0" y="166497"/>
                </a:lnTo>
                <a:close/>
              </a:path>
            </a:pathLst>
          </a:custGeom>
          <a:ln w="12700">
            <a:solidFill>
              <a:schemeClr val="accent1"/>
            </a:solidFill>
          </a:ln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6FD0C4-B12B-8F4A-AE0E-CACB7C6D2D12}"/>
              </a:ext>
            </a:extLst>
          </p:cNvPr>
          <p:cNvSpPr/>
          <p:nvPr/>
        </p:nvSpPr>
        <p:spPr>
          <a:xfrm>
            <a:off x="3820319" y="1209641"/>
            <a:ext cx="1764000" cy="258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08A6A0BB-FC6D-2E4E-B36C-70748E5B1589}"/>
              </a:ext>
            </a:extLst>
          </p:cNvPr>
          <p:cNvSpPr txBox="1"/>
          <p:nvPr/>
        </p:nvSpPr>
        <p:spPr>
          <a:xfrm>
            <a:off x="3572770" y="1516135"/>
            <a:ext cx="5103686" cy="968214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3174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</a:t>
            </a:r>
            <a:r>
              <a:rPr sz="1000" spc="-1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000" b="1" spc="-1" dirty="0">
                <a:solidFill>
                  <a:srgbClr val="404040"/>
                </a:solidFill>
              </a:rPr>
              <a:t>Модуль Карьера и преемственность 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3174"/>
              </a:buClr>
              <a:buFont typeface="Wingdings"/>
              <a:buChar char=""/>
              <a:tabLst>
                <a:tab pos="185420" algn="l"/>
              </a:tabLst>
            </a:pPr>
            <a:r>
              <a:rPr sz="1000" b="1" spc="-1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Сократить</a:t>
            </a:r>
            <a:r>
              <a:rPr sz="1000" b="1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000" b="1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</a:t>
            </a:r>
            <a:r>
              <a:rPr sz="1000" b="1" spc="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000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проектирование модели </a:t>
            </a:r>
            <a:r>
              <a:rPr lang="ru-RU" sz="1000" spc="-1" dirty="0">
                <a:solidFill>
                  <a:srgbClr val="404040"/>
                </a:solidFill>
              </a:rPr>
              <a:t>Карьера и преемственность 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3174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b="1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Интегрировать</a:t>
            </a:r>
            <a:r>
              <a:rPr lang="ru-RU" sz="1000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модуль в Личный Кабинет сотрудника ЯОК (ТСУП в.3)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3174"/>
              </a:buClr>
              <a:buFont typeface="Wingdings"/>
              <a:buChar char=""/>
              <a:tabLst>
                <a:tab pos="185420" algn="l"/>
              </a:tabLst>
            </a:pPr>
            <a:r>
              <a:rPr sz="1000" spc="-1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Обеспечить</a:t>
            </a:r>
            <a:r>
              <a:rPr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-1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соответстви</a:t>
            </a: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-5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требованиям</a:t>
            </a:r>
            <a:r>
              <a:rPr sz="1000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000" b="1" spc="-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ГК </a:t>
            </a:r>
            <a:r>
              <a:rPr lang="ru-RU" sz="1000" b="1" spc="-1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Росатом</a:t>
            </a: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B04D12B0-94F1-3F41-9C74-F2F09EE63EAD}"/>
              </a:ext>
            </a:extLst>
          </p:cNvPr>
          <p:cNvSpPr txBox="1"/>
          <p:nvPr/>
        </p:nvSpPr>
        <p:spPr>
          <a:xfrm>
            <a:off x="31482" y="3370049"/>
            <a:ext cx="1461288" cy="7694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780" algn="ctr">
              <a:lnSpc>
                <a:spcPts val="2865"/>
              </a:lnSpc>
              <a:spcBef>
                <a:spcPts val="100"/>
              </a:spcBef>
            </a:pPr>
            <a:r>
              <a:rPr lang="ru-RU" sz="1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sz="1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1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71780" algn="ctr">
              <a:lnSpc>
                <a:spcPts val="2865"/>
              </a:lnSpc>
              <a:spcBef>
                <a:spcPts val="100"/>
              </a:spcBef>
            </a:pPr>
            <a:r>
              <a:rPr lang="ru-RU" sz="2400" b="1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sz="2400" b="1" spc="-1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F225DC78-CC9A-534B-97B0-45EED0F43D83}"/>
              </a:ext>
            </a:extLst>
          </p:cNvPr>
          <p:cNvSpPr txBox="1"/>
          <p:nvPr/>
        </p:nvSpPr>
        <p:spPr>
          <a:xfrm>
            <a:off x="1565430" y="3467749"/>
            <a:ext cx="172693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сокращение </a:t>
            </a:r>
            <a:r>
              <a:rPr sz="1200" dirty="0" err="1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сроков</a:t>
            </a:r>
            <a:r>
              <a:rPr sz="1200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создания графической модели </a:t>
            </a:r>
            <a:r>
              <a:rPr lang="ru-RU" sz="1200" spc="-1" dirty="0">
                <a:solidFill>
                  <a:srgbClr val="404040"/>
                </a:solidFill>
              </a:rPr>
              <a:t>Карьера и преемственность 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44F8E35C-B895-044E-B496-CA7681BF23B2}"/>
              </a:ext>
            </a:extLst>
          </p:cNvPr>
          <p:cNvSpPr txBox="1"/>
          <p:nvPr/>
        </p:nvSpPr>
        <p:spPr>
          <a:xfrm>
            <a:off x="1497331" y="2243728"/>
            <a:ext cx="126619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2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сотрудников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E5E12D14-233D-2148-B5BB-C4B9602DBB1B}"/>
              </a:ext>
            </a:extLst>
          </p:cNvPr>
          <p:cNvSpPr/>
          <p:nvPr/>
        </p:nvSpPr>
        <p:spPr>
          <a:xfrm>
            <a:off x="1366116" y="3428862"/>
            <a:ext cx="0" cy="797560"/>
          </a:xfrm>
          <a:custGeom>
            <a:avLst/>
            <a:gdLst/>
            <a:ahLst/>
            <a:cxnLst/>
            <a:rect l="l" t="t" r="r" b="b"/>
            <a:pathLst>
              <a:path h="797560">
                <a:moveTo>
                  <a:pt x="0" y="0"/>
                </a:moveTo>
                <a:lnTo>
                  <a:pt x="0" y="797128"/>
                </a:lnTo>
              </a:path>
            </a:pathLst>
          </a:custGeom>
          <a:ln w="38100">
            <a:solidFill>
              <a:schemeClr val="accent1"/>
            </a:solidFill>
          </a:ln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780FB508-2AC8-D246-AF8A-CD330B39EC02}"/>
              </a:ext>
            </a:extLst>
          </p:cNvPr>
          <p:cNvSpPr txBox="1"/>
          <p:nvPr/>
        </p:nvSpPr>
        <p:spPr>
          <a:xfrm>
            <a:off x="3674043" y="2919086"/>
            <a:ext cx="493040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ru-RU" sz="1200" b="1" spc="-2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требования к модулю </a:t>
            </a:r>
            <a:r>
              <a:rPr lang="ru-RU" sz="1200" b="1" spc="-1" dirty="0">
                <a:solidFill>
                  <a:srgbClr val="404040"/>
                </a:solidFill>
              </a:rPr>
              <a:t>Карьера и преемственность 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1DECB5D9-473E-0444-89F4-08B358683999}"/>
              </a:ext>
            </a:extLst>
          </p:cNvPr>
          <p:cNvSpPr txBox="1"/>
          <p:nvPr/>
        </p:nvSpPr>
        <p:spPr>
          <a:xfrm>
            <a:off x="3572770" y="3169484"/>
            <a:ext cx="4835982" cy="120545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4785" indent="-172720">
              <a:lnSpc>
                <a:spcPct val="100000"/>
              </a:lnSpc>
              <a:spcBef>
                <a:spcPts val="300"/>
              </a:spcBef>
              <a:buClr>
                <a:srgbClr val="404040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Обеспечить всю необходимую информативность в сформированной модели</a:t>
            </a:r>
          </a:p>
          <a:p>
            <a:pPr marL="184785" indent="-172720">
              <a:lnSpc>
                <a:spcPct val="100000"/>
              </a:lnSpc>
              <a:spcBef>
                <a:spcPts val="300"/>
              </a:spcBef>
              <a:buClr>
                <a:srgbClr val="404040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вносить изменения в сформированную модель</a:t>
            </a:r>
          </a:p>
          <a:p>
            <a:pPr marL="184785" indent="-172720">
              <a:lnSpc>
                <a:spcPct val="100000"/>
              </a:lnSpc>
              <a:spcBef>
                <a:spcPts val="300"/>
              </a:spcBef>
              <a:buClr>
                <a:srgbClr val="404040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сохранение после изменения</a:t>
            </a:r>
          </a:p>
          <a:p>
            <a:pPr marL="184785" indent="-172720">
              <a:lnSpc>
                <a:spcPct val="100000"/>
              </a:lnSpc>
              <a:spcBef>
                <a:spcPts val="300"/>
              </a:spcBef>
              <a:buClr>
                <a:srgbClr val="404040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сохранять в формате </a:t>
            </a:r>
            <a:r>
              <a:rPr lang="en-US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PDF, SVG</a:t>
            </a:r>
            <a:endParaRPr lang="ru-RU" sz="1000" spc="-1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785" indent="-172720">
              <a:lnSpc>
                <a:spcPct val="100000"/>
              </a:lnSpc>
              <a:spcBef>
                <a:spcPts val="300"/>
              </a:spcBef>
              <a:buClr>
                <a:srgbClr val="404040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выводить на печать в любом формате</a:t>
            </a:r>
          </a:p>
          <a:p>
            <a:pPr marL="184785" indent="-172720">
              <a:lnSpc>
                <a:spcPct val="100000"/>
              </a:lnSpc>
              <a:spcBef>
                <a:spcPts val="300"/>
              </a:spcBef>
              <a:buClr>
                <a:srgbClr val="404040"/>
              </a:buClr>
              <a:buFont typeface="Wingdings"/>
              <a:buChar char=""/>
              <a:tabLst>
                <a:tab pos="185420" algn="l"/>
              </a:tabLst>
            </a:pPr>
            <a:r>
              <a:rPr lang="ru-RU" sz="1000" spc="-1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выгрузки данных для передачи на другие предприятия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08A6A0BB-FC6D-2E4E-B36C-70748E5B1589}"/>
              </a:ext>
            </a:extLst>
          </p:cNvPr>
          <p:cNvSpPr txBox="1"/>
          <p:nvPr/>
        </p:nvSpPr>
        <p:spPr>
          <a:xfrm>
            <a:off x="3674043" y="1139073"/>
            <a:ext cx="5223510" cy="306494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2585">
              <a:lnSpc>
                <a:spcPct val="100000"/>
              </a:lnSpc>
              <a:spcBef>
                <a:spcPts val="950"/>
              </a:spcBef>
            </a:pPr>
            <a:r>
              <a:rPr sz="1200" b="1" spc="-2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sz="1200" b="1" spc="6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15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B3ABB59-50E3-0244-8F53-CAB0C6CCB1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1" y="1632374"/>
            <a:ext cx="540000" cy="540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4543125-2E80-3946-9465-193D87EDC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1" y="225709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6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Номер слайда 3"/>
          <p:cNvSpPr txBox="1"/>
          <p:nvPr/>
        </p:nvSpPr>
        <p:spPr>
          <a:xfrm>
            <a:off x="7477200" y="4742640"/>
            <a:ext cx="1450080" cy="27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>
            <a:defPPr>
              <a:defRPr lang="ru-RU"/>
            </a:defPPr>
            <a:lvl1pPr algn="r">
              <a:lnSpc>
                <a:spcPct val="100000"/>
              </a:lnSpc>
              <a:defRPr sz="1200" b="1" strike="noStrike" spc="-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4ECDAFFC-1A23-43DC-AF9C-EBDB933129DF}" type="slidenum">
              <a:rPr lang="ru-RU"/>
              <a:pPr/>
              <a:t>3</a:t>
            </a:fld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79512" y="123478"/>
            <a:ext cx="8229240" cy="49676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Обзор ПО с открытым исходным кодом 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0" y="620238"/>
            <a:ext cx="7452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10">
            <a:extLst>
              <a:ext uri="{FF2B5EF4-FFF2-40B4-BE49-F238E27FC236}">
                <a16:creationId xmlns:a16="http://schemas.microsoft.com/office/drawing/2014/main" id="{6C244B0C-ACDE-45A3-8732-1A041399E546}"/>
              </a:ext>
            </a:extLst>
          </p:cNvPr>
          <p:cNvSpPr txBox="1"/>
          <p:nvPr/>
        </p:nvSpPr>
        <p:spPr>
          <a:xfrm>
            <a:off x="251520" y="642774"/>
            <a:ext cx="734481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данный момент существует множество библиотек с открытым исходным кодом для формирования древовидной модели структуры предприятия.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211BB30-637E-403F-9500-2294A000D6FB}"/>
              </a:ext>
            </a:extLst>
          </p:cNvPr>
          <p:cNvSpPr txBox="1"/>
          <p:nvPr/>
        </p:nvSpPr>
        <p:spPr>
          <a:xfrm>
            <a:off x="251520" y="1033294"/>
            <a:ext cx="8352928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1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Были рассмотрены библиотеки написанные на Python и на JavaScript использующие </a:t>
            </a:r>
            <a:r>
              <a:rPr lang="ru-RU" sz="1100" b="1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вычисления древовидной компоновки с возможностью использовать узлы переменного размера</a:t>
            </a:r>
            <a:endParaRPr lang="ru-RU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6694D88E-12EB-4F9A-A6CC-C66E6DEF9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26793"/>
              </p:ext>
            </p:extLst>
          </p:nvPr>
        </p:nvGraphicFramePr>
        <p:xfrm>
          <a:off x="216720" y="1424980"/>
          <a:ext cx="8352927" cy="36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779">
                  <a:extLst>
                    <a:ext uri="{9D8B030D-6E8A-4147-A177-3AD203B41FA5}">
                      <a16:colId xmlns:a16="http://schemas.microsoft.com/office/drawing/2014/main" val="149018578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val="1132206116"/>
                    </a:ext>
                  </a:extLst>
                </a:gridCol>
                <a:gridCol w="3139355">
                  <a:extLst>
                    <a:ext uri="{9D8B030D-6E8A-4147-A177-3AD203B41FA5}">
                      <a16:colId xmlns:a16="http://schemas.microsoft.com/office/drawing/2014/main" val="4081120443"/>
                    </a:ext>
                  </a:extLst>
                </a:gridCol>
                <a:gridCol w="1849977">
                  <a:extLst>
                    <a:ext uri="{9D8B030D-6E8A-4147-A177-3AD203B41FA5}">
                      <a16:colId xmlns:a16="http://schemas.microsoft.com/office/drawing/2014/main" val="2546795645"/>
                    </a:ext>
                  </a:extLst>
                </a:gridCol>
                <a:gridCol w="1849977">
                  <a:extLst>
                    <a:ext uri="{9D8B030D-6E8A-4147-A177-3AD203B41FA5}">
                      <a16:colId xmlns:a16="http://schemas.microsoft.com/office/drawing/2014/main" val="1883194574"/>
                    </a:ext>
                  </a:extLst>
                </a:gridCol>
              </a:tblGrid>
              <a:tr h="38714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Язык программирования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Название библиотеки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u="none" strike="noStrike" dirty="0">
                          <a:solidFill>
                            <a:srgbClr val="92D050"/>
                          </a:solidFill>
                          <a:effectLst/>
                        </a:rPr>
                        <a:t>+</a:t>
                      </a:r>
                      <a:endParaRPr lang="ru-RU" sz="1800" b="0" i="0" u="none" strike="noStrike" dirty="0">
                        <a:solidFill>
                          <a:srgbClr val="92D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800" b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-</a:t>
                      </a:r>
                      <a:endParaRPr lang="ru-RU" sz="1800" b="0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Комментарий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63151"/>
                  </a:ext>
                </a:extLst>
              </a:tr>
              <a:tr h="410766">
                <a:tc rowSpan="3"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ru-RU" sz="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" action="ppaction://hlinksldjump"/>
                        </a:rPr>
                        <a:t>Graphviz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Бесплатная,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Формирует 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SVG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файл,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Нет возможности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интерактивного изменения данных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вывода на печать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вывода цветных объектов.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562732"/>
                  </a:ext>
                </a:extLst>
              </a:tr>
              <a:tr h="66185">
                <a:tc vMerge="1">
                  <a:txBody>
                    <a:bodyPr/>
                    <a:lstStyle/>
                    <a:p>
                      <a:pPr algn="ctr" rtl="0" fontAlgn="ctr"/>
                      <a:endParaRPr lang="ru-RU" sz="9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hlinkClick r:id="rId4" action="ppaction://hlinksldjump"/>
                        </a:rPr>
                        <a:t>Networkx</a:t>
                      </a:r>
                      <a:endParaRPr lang="en-US" sz="800" b="0" i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Бесплатная,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Формирует 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SVG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файл,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Нет возможности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интерактивного изменения данных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вывода на печать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настроить цвета.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458686"/>
                  </a:ext>
                </a:extLst>
              </a:tr>
              <a:tr h="410766">
                <a:tc vMerge="1">
                  <a:txBody>
                    <a:bodyPr/>
                    <a:lstStyle/>
                    <a:p>
                      <a:pPr algn="ctr" rtl="0" fontAlgn="ctr"/>
                      <a:endParaRPr lang="ru-RU" sz="9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5" action="ppaction://hlinksldjump"/>
                        </a:rPr>
                        <a:t>Plotly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Бесплатная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Предназначена для построения разнообразных графических объектов.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Есть возможность подключить интерактивность в расширенной версии.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Расширенная версия платная.</a:t>
                      </a:r>
                    </a:p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82768"/>
                  </a:ext>
                </a:extLst>
              </a:tr>
              <a:tr h="410766">
                <a:tc rowSpan="4"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 Script</a:t>
                      </a:r>
                      <a:endParaRPr lang="ru-RU" sz="800" b="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6" action="ppaction://hlinksldjump"/>
                        </a:rPr>
                        <a:t>BALKAN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6" action="ppaction://hlinksldjump"/>
                        </a:rPr>
                        <a:t>OrgChartJS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Использует чистый 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JS.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Хорошая интерактивность. 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Реализованы все заявленные требования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Автоматическая компоновка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Платная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Открытый код, можно доработать и переписать. Создав свою библиотеку.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32118"/>
                  </a:ext>
                </a:extLst>
              </a:tr>
              <a:tr h="410766">
                <a:tc vMerge="1"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7" action="ppaction://hlinksldjump"/>
                        </a:rPr>
                        <a:t>OrgChart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Бесплатная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Интерактивность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Автоматическая компоновка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Плохая интерактивность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Есть версия для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React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VueJs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204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8" action="ppaction://hlinksldjump"/>
                        </a:rPr>
                        <a:t>D3-Org-Chart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Бесплатная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Интерактивность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Автоматическая компоновка</a:t>
                      </a: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Есть разнообразные шаблоны</a:t>
                      </a:r>
                      <a:endParaRPr lang="en-US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Неудобная интерактивность</a:t>
                      </a:r>
                    </a:p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Есть версия для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React</a:t>
                      </a: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VueJs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Интерактивность можно доработать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521112"/>
                  </a:ext>
                </a:extLst>
              </a:tr>
              <a:tr h="410766">
                <a:tc vMerge="1"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kern="120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9" action="ppaction://hlinksldjump"/>
                        </a:rPr>
                        <a:t>yFile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9" action="ppaction://hlinksldjump"/>
                        </a:rPr>
                        <a:t> for HTML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Полноценная платформа для построения и отображения любых типов графиков.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Стоимость лицензии от 11900</a:t>
                      </a:r>
                      <a:r>
                        <a:rPr lang="en-US" sz="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$</a:t>
                      </a:r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ru-RU" sz="8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53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4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Номер слайда 3"/>
          <p:cNvSpPr txBox="1"/>
          <p:nvPr/>
        </p:nvSpPr>
        <p:spPr>
          <a:xfrm>
            <a:off x="7477200" y="4742640"/>
            <a:ext cx="1450080" cy="27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>
            <a:defPPr>
              <a:defRPr lang="ru-RU"/>
            </a:defPPr>
            <a:lvl1pPr algn="r">
              <a:lnSpc>
                <a:spcPct val="100000"/>
              </a:lnSpc>
              <a:defRPr sz="1200" b="1" strike="noStrike" spc="-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4ECDAFFC-1A23-43DC-AF9C-EBDB933129DF}" type="slidenum">
              <a:rPr lang="ru-RU"/>
              <a:pPr/>
              <a:t>4</a:t>
            </a:fld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79512" y="123478"/>
            <a:ext cx="8229240" cy="49676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Обзор ПО с открытым исходным кодом </a:t>
            </a:r>
            <a:endParaRPr lang="ru-RU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0" y="620238"/>
            <a:ext cx="7452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10">
            <a:extLst>
              <a:ext uri="{FF2B5EF4-FFF2-40B4-BE49-F238E27FC236}">
                <a16:creationId xmlns:a16="http://schemas.microsoft.com/office/drawing/2014/main" id="{6C244B0C-ACDE-45A3-8732-1A041399E546}"/>
              </a:ext>
            </a:extLst>
          </p:cNvPr>
          <p:cNvSpPr txBox="1"/>
          <p:nvPr/>
        </p:nvSpPr>
        <p:spPr>
          <a:xfrm>
            <a:off x="251520" y="642774"/>
            <a:ext cx="73448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Рассмотрев вышеописанные библиотеки и сравнив их положительные и отрицательные качества, можно сделать вывод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211BB30-637E-403F-9500-2294A000D6FB}"/>
              </a:ext>
            </a:extLst>
          </p:cNvPr>
          <p:cNvSpPr txBox="1"/>
          <p:nvPr/>
        </p:nvSpPr>
        <p:spPr>
          <a:xfrm>
            <a:off x="251520" y="1111265"/>
            <a:ext cx="8352928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Библиотеки написанные на чистом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требуют разработки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качественного отображения и редактирования графиков, что увеличивает трудоемкость в 2-3 раза.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Библиотеки написанные для браузеров на языке программирования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Script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имеют готовую интерактивную рабочую область с возможность отображения, изменения, сохранения и печати графиков.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Используют алгоритм вычисления древовидной компоновки с возможностью использовать узлы переменного размера, что позволяет качественно отображать структуру графика.</a:t>
            </a: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C83A02CE-E49A-4E38-916C-A91F6C0780BA}"/>
              </a:ext>
            </a:extLst>
          </p:cNvPr>
          <p:cNvSpPr txBox="1"/>
          <p:nvPr/>
        </p:nvSpPr>
        <p:spPr>
          <a:xfrm>
            <a:off x="251520" y="2327259"/>
            <a:ext cx="8352928" cy="2146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 всех вышеописанных библиотек написанных на языке программирования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Script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можно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выделить две библиотеки которые с большей вероятностью подойдут для реализации проекта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84150" marR="50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200" b="1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BALKAN </a:t>
            </a:r>
            <a:r>
              <a:rPr lang="en-US" sz="1200" b="1" spc="-5" dirty="0" err="1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OrgChartJS</a:t>
            </a:r>
            <a:r>
              <a:rPr lang="en-US" sz="1200" b="1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прим1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file"/>
              </a:rPr>
              <a:t>прим2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184150" marR="5080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200" b="1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D3-Org-Chart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file"/>
              </a:rPr>
              <a:t>прим1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file"/>
              </a:rPr>
              <a:t>прим2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2700" marR="5080">
              <a:spcBef>
                <a:spcPts val="100"/>
              </a:spcBef>
            </a:pPr>
            <a:endParaRPr lang="ru-RU" sz="1200" spc="-5" dirty="0">
              <a:solidFill>
                <a:srgbClr val="5353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использовании данных библиотек, потребуется минимальная разработка на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это формирование и передача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данными структуры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сохранение измененных данных.</a:t>
            </a:r>
          </a:p>
          <a:p>
            <a:pPr marL="12700" marR="5080"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Основная часть работ - это 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разработка, написание программного кода на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Script.</a:t>
            </a:r>
            <a:endParaRPr lang="ru-RU" sz="1200" spc="-5" dirty="0">
              <a:solidFill>
                <a:srgbClr val="5353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spcBef>
                <a:spcPts val="100"/>
              </a:spcBef>
            </a:pPr>
            <a:endParaRPr lang="ru-RU" sz="1200" spc="-5" dirty="0">
              <a:solidFill>
                <a:srgbClr val="5353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того как будут описаны основные требования к задаче, можно будет установить конкретный срок разработки.</a:t>
            </a:r>
          </a:p>
          <a:p>
            <a:pPr marL="12700" marR="5080">
              <a:spcBef>
                <a:spcPts val="100"/>
              </a:spcBef>
            </a:pP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предварительным подсчетам для реализации прототипа 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MVP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spc="-5" dirty="0"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потребуется 1,5-2 месяца.</a:t>
            </a:r>
          </a:p>
        </p:txBody>
      </p:sp>
    </p:spTree>
    <p:extLst>
      <p:ext uri="{BB962C8B-B14F-4D97-AF65-F5344CB8AC3E}">
        <p14:creationId xmlns:p14="http://schemas.microsoft.com/office/powerpoint/2010/main" val="296373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33627-5EB4-40E5-98B2-00D3F2C6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995686"/>
            <a:ext cx="8229240" cy="856800"/>
          </a:xfrm>
        </p:spPr>
        <p:txBody>
          <a:bodyPr/>
          <a:lstStyle/>
          <a:p>
            <a:r>
              <a:rPr lang="ru-RU" dirty="0"/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79837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Graphviz</a:t>
            </a:r>
            <a:r>
              <a:rPr lang="ru-RU" dirty="0"/>
              <a:t> (Примеры построения графиков)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8BCB0F-8674-47DC-9405-F3E68743C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399" y="2931790"/>
            <a:ext cx="5122912" cy="18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7932FE-A5AA-4628-B08E-0CE3CEF2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72266"/>
            <a:ext cx="456223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Networkx</a:t>
            </a:r>
            <a:r>
              <a:rPr lang="en-US" dirty="0"/>
              <a:t> Graphs</a:t>
            </a:r>
            <a:r>
              <a:rPr lang="ru-RU" dirty="0"/>
              <a:t> (Примеры построения графиков)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B387B2-0C4F-400F-B8E5-2C198136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03598"/>
            <a:ext cx="4966793" cy="3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8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Plotly</a:t>
            </a:r>
            <a:r>
              <a:rPr lang="en-US" dirty="0"/>
              <a:t> </a:t>
            </a:r>
            <a:r>
              <a:rPr lang="ru-RU" dirty="0"/>
              <a:t>(Примеры построения графиков)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2BD42F-E84B-466D-B602-B34DB9DC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606"/>
            <a:ext cx="7115626" cy="34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136F6-DA26-4673-99D8-C52A26C5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JS: </a:t>
            </a:r>
            <a:r>
              <a:rPr lang="en-US" dirty="0" err="1"/>
              <a:t>OrgChartJS</a:t>
            </a:r>
            <a:r>
              <a:rPr lang="en-US" dirty="0"/>
              <a:t> </a:t>
            </a:r>
            <a:r>
              <a:rPr lang="ru-RU" dirty="0"/>
              <a:t>(Примеры построения графиков)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B97A33-2C88-427F-AE8F-689A0B4C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1989"/>
            <a:ext cx="6888156" cy="39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6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2413презентация_светлая</Template>
  <TotalTime>7253</TotalTime>
  <Words>586</Words>
  <Application>Microsoft Office PowerPoint</Application>
  <PresentationFormat>Экран (16:9)</PresentationFormat>
  <Paragraphs>102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Arial Narrow</vt:lpstr>
      <vt:lpstr>Times New Roman</vt:lpstr>
      <vt:lpstr>Wingdings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Приложения</vt:lpstr>
      <vt:lpstr>Python: Graphviz (Примеры построения графиков)</vt:lpstr>
      <vt:lpstr>Python: Networkx Graphs (Примеры построения графиков)</vt:lpstr>
      <vt:lpstr>Python: Plotly (Примеры построения графиков)</vt:lpstr>
      <vt:lpstr>JS: OrgChartJS (Примеры построения графиков)</vt:lpstr>
      <vt:lpstr>JS: OrgChart (Примеры построения графиков)</vt:lpstr>
      <vt:lpstr>JS: D3-Org-Chart (Примеры построения графиков)</vt:lpstr>
      <vt:lpstr>JS: yFile for HTML (Примеры построения графиков)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Хомякова</dc:creator>
  <cp:lastModifiedBy>user</cp:lastModifiedBy>
  <cp:revision>218</cp:revision>
  <cp:lastPrinted>2022-09-26T05:51:47Z</cp:lastPrinted>
  <dcterms:created xsi:type="dcterms:W3CDTF">2019-09-24T12:37:05Z</dcterms:created>
  <dcterms:modified xsi:type="dcterms:W3CDTF">2023-03-23T07:25:57Z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Экран (16:9)</vt:lpwstr>
  </property>
  <property fmtid="{D5CDD505-2E9C-101B-9397-08002B2CF9AE}" pid="4" name="Slides">
    <vt:i4>3</vt:i4>
  </property>
</Properties>
</file>